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3">
  <p:sldMasterIdLst>
    <p:sldMasterId id="2147483660" r:id="rId1"/>
  </p:sldMasterIdLst>
  <p:notesMasterIdLst>
    <p:notesMasterId r:id="rId20"/>
  </p:notesMasterIdLst>
  <p:handoutMasterIdLst>
    <p:handoutMasterId r:id="rId21"/>
  </p:handoutMasterIdLst>
  <p:sldIdLst>
    <p:sldId id="803" r:id="rId2"/>
    <p:sldId id="814" r:id="rId3"/>
    <p:sldId id="844" r:id="rId4"/>
    <p:sldId id="843" r:id="rId5"/>
    <p:sldId id="842" r:id="rId6"/>
    <p:sldId id="855" r:id="rId7"/>
    <p:sldId id="847" r:id="rId8"/>
    <p:sldId id="853" r:id="rId9"/>
    <p:sldId id="858" r:id="rId10"/>
    <p:sldId id="846" r:id="rId11"/>
    <p:sldId id="859" r:id="rId12"/>
    <p:sldId id="856" r:id="rId13"/>
    <p:sldId id="861" r:id="rId14"/>
    <p:sldId id="860" r:id="rId15"/>
    <p:sldId id="862" r:id="rId16"/>
    <p:sldId id="850" r:id="rId17"/>
    <p:sldId id="851" r:id="rId18"/>
    <p:sldId id="852" r:id="rId19"/>
  </p:sldIdLst>
  <p:sldSz cx="12188825" cy="6858000"/>
  <p:notesSz cx="6797675" cy="9926638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ebo" panose="020B0604020202020204" charset="-79"/>
      <p:regular r:id="rId26"/>
      <p:bold r:id="rId27"/>
    </p:embeddedFont>
    <p:embeddedFont>
      <p:font typeface="Wingdings 2" panose="05020102010507070707" pitchFamily="18" charset="2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הדס דביר" initials="הד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7E7E7"/>
    <a:srgbClr val="1F497D"/>
    <a:srgbClr val="878DED"/>
    <a:srgbClr val="DADDFB"/>
    <a:srgbClr val="86027A"/>
    <a:srgbClr val="562581"/>
    <a:srgbClr val="DAE0E7"/>
    <a:srgbClr val="DAE1E8"/>
    <a:srgbClr val="072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סגנון בהיר 3 - הדגשה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סגנון ערכת נושא 1 - הדגשה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סגנון ביניים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47" autoAdjust="0"/>
    <p:restoredTop sz="80088" autoAdjust="0"/>
  </p:normalViewPr>
  <p:slideViewPr>
    <p:cSldViewPr>
      <p:cViewPr varScale="1">
        <p:scale>
          <a:sx n="68" d="100"/>
          <a:sy n="68" d="100"/>
        </p:scale>
        <p:origin x="672" y="72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292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19518B2-4150-4B07-8A4B-1487DF750D7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E17EE6AC-1902-40E5-A38A-64AD31476B07}" type="pres">
      <dgm:prSet presAssocID="{D19518B2-4150-4B07-8A4B-1487DF750D73}" presName="Name0" presStyleCnt="0">
        <dgm:presLayoutVars>
          <dgm:dir val="rev"/>
          <dgm:animLvl val="lvl"/>
          <dgm:resizeHandles val="exact"/>
        </dgm:presLayoutVars>
      </dgm:prSet>
      <dgm:spPr/>
    </dgm:pt>
  </dgm:ptLst>
  <dgm:cxnLst>
    <dgm:cxn modelId="{C14911F9-2298-4E04-825F-4E9D30FE0FE6}" type="presOf" srcId="{D19518B2-4150-4B07-8A4B-1487DF750D73}" destId="{E17EE6AC-1902-40E5-A38A-64AD31476B07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52017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75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E46B417-21E3-4453-ADC6-A251F210EF1D}" type="datetimeFigureOut">
              <a:rPr lang="he-IL" smtClean="0"/>
              <a:t>י"ב/אב/תש"ף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852017" y="942858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75" y="942858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9AE49BA-0042-4346-98ED-4FEA2FD0383E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642965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5A8BA-EBC8-4140-AE11-D0B02D940CC0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4538"/>
            <a:ext cx="6613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1" y="942858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3850444" y="9428582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93CB2-ADA4-44CC-9CE2-BAB82AD96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6580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Nir</a:t>
            </a:r>
            <a:endParaRPr lang="he-IL" dirty="0"/>
          </a:p>
          <a:p>
            <a:pPr algn="l" rtl="0"/>
            <a:endParaRPr lang="he-IL" dirty="0"/>
          </a:p>
          <a:p>
            <a:pPr algn="l" rtl="0"/>
            <a:r>
              <a:rPr lang="en-US" dirty="0"/>
              <a:t>Stack EX!</a:t>
            </a:r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9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ysClr val="windowText" lastClr="000000"/>
                </a:solidFill>
              </a:rPr>
              <a:t>Nir</a:t>
            </a:r>
            <a:endParaRPr lang="he-IL" b="0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24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ysClr val="windowText" lastClr="000000"/>
                </a:solidFill>
              </a:rPr>
              <a:t>Nir</a:t>
            </a:r>
            <a:endParaRPr lang="he-IL" b="0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88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ysClr val="windowText" lastClr="000000"/>
                </a:solidFill>
              </a:rPr>
              <a:t>Nir</a:t>
            </a:r>
            <a:endParaRPr lang="he-IL" b="0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1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ysClr val="windowText" lastClr="000000"/>
                </a:solidFill>
              </a:rPr>
              <a:t>Nir</a:t>
            </a:r>
            <a:endParaRPr lang="he-IL" b="0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85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ysClr val="windowText" lastClr="000000"/>
                </a:solidFill>
              </a:rPr>
              <a:t>inbar</a:t>
            </a:r>
            <a:endParaRPr lang="he-IL" b="0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43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ysClr val="windowText" lastClr="000000"/>
                </a:solidFill>
              </a:rPr>
              <a:t>inbar</a:t>
            </a:r>
            <a:endParaRPr lang="he-IL" b="0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41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ysClr val="windowText" lastClr="000000"/>
                </a:solidFill>
              </a:rPr>
              <a:t>inbar</a:t>
            </a:r>
            <a:endParaRPr lang="he-IL" b="0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64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ysClr val="windowText" lastClr="000000"/>
                </a:solidFill>
              </a:rPr>
              <a:t>inbar</a:t>
            </a:r>
            <a:endParaRPr lang="he-IL" b="0" dirty="0"/>
          </a:p>
          <a:p>
            <a:pPr algn="r" rtl="1"/>
            <a:endParaRPr lang="he-IL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4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err="1">
                <a:solidFill>
                  <a:sysClr val="windowText" lastClr="000000"/>
                </a:solidFill>
              </a:rPr>
              <a:t>inbar</a:t>
            </a:r>
            <a:endParaRPr lang="he-IL" b="0" dirty="0"/>
          </a:p>
          <a:p>
            <a:pPr algn="r" rtl="1"/>
            <a:endParaRPr lang="he-IL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8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Nir</a:t>
            </a:r>
          </a:p>
          <a:p>
            <a:endParaRPr lang="en-US" dirty="0"/>
          </a:p>
          <a:p>
            <a:r>
              <a:rPr lang="en-US" dirty="0"/>
              <a:t>Read </a:t>
            </a:r>
            <a:r>
              <a:rPr lang="en-US" dirty="0" err="1"/>
              <a:t>bolet</a:t>
            </a:r>
            <a:r>
              <a:rPr lang="en-US" dirty="0"/>
              <a:t> points </a:t>
            </a:r>
            <a:endParaRPr lang="he-IL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43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Nir</a:t>
            </a:r>
            <a:endParaRPr lang="en-US" sz="1200" dirty="0"/>
          </a:p>
          <a:p>
            <a:pPr algn="r" rtl="1"/>
            <a:endParaRPr lang="en-US" sz="1200" dirty="0"/>
          </a:p>
          <a:p>
            <a:pPr algn="r" rtl="1"/>
            <a:r>
              <a:rPr lang="he-IL" sz="1200" dirty="0"/>
              <a:t>1 לנתח משהו משמעותי – </a:t>
            </a:r>
            <a:r>
              <a:rPr lang="he-IL" sz="1200" dirty="0" err="1"/>
              <a:t>יתן</a:t>
            </a:r>
            <a:r>
              <a:rPr lang="he-IL" sz="1200" dirty="0"/>
              <a:t> ערך מוסף לאתר או למשתמשים בו</a:t>
            </a:r>
          </a:p>
          <a:p>
            <a:pPr algn="r" rtl="1"/>
            <a:endParaRPr lang="he-IL" sz="1200" dirty="0"/>
          </a:p>
          <a:p>
            <a:pPr algn="r" rtl="1"/>
            <a:r>
              <a:rPr lang="he-IL" sz="1200" dirty="0"/>
              <a:t>2 בחרנו </a:t>
            </a:r>
            <a:r>
              <a:rPr lang="he-IL" sz="1200" dirty="0" err="1"/>
              <a:t>בסטאק</a:t>
            </a:r>
            <a:r>
              <a:rPr lang="he-IL" sz="1200" dirty="0"/>
              <a:t> אובר פלאו -&gt; מתמקדים </a:t>
            </a:r>
            <a:r>
              <a:rPr lang="he-IL" sz="1200" dirty="0" err="1"/>
              <a:t>ביוזרים</a:t>
            </a:r>
            <a:r>
              <a:rPr lang="he-IL" sz="1200" dirty="0"/>
              <a:t> -&gt; מה שבחרנו לנתח</a:t>
            </a:r>
          </a:p>
          <a:p>
            <a:pPr algn="r" rtl="1"/>
            <a:endParaRPr lang="he-IL" sz="1200" dirty="0"/>
          </a:p>
          <a:p>
            <a:pPr algn="r" rtl="1"/>
            <a:r>
              <a:rPr lang="en-US" dirty="0"/>
              <a:t>3</a:t>
            </a:r>
            <a:r>
              <a:rPr lang="he-IL" dirty="0"/>
              <a:t> עשינו קצת מחקר וגילינו שזה חלק מקבוצה יותר גדולה של אתרים</a:t>
            </a:r>
          </a:p>
          <a:p>
            <a:endParaRPr lang="he-IL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37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sz="2000" dirty="0"/>
              <a:t>Nir</a:t>
            </a:r>
          </a:p>
          <a:p>
            <a:pPr algn="r" rtl="1"/>
            <a:endParaRPr lang="en-US" sz="2000" dirty="0"/>
          </a:p>
          <a:p>
            <a:pPr algn="r" rtl="1"/>
            <a:r>
              <a:rPr lang="he-IL" sz="2000" dirty="0"/>
              <a:t>בדקנו את ה</a:t>
            </a:r>
            <a:r>
              <a:rPr lang="en-US" sz="2000" dirty="0"/>
              <a:t>html  </a:t>
            </a:r>
            <a:r>
              <a:rPr lang="he-IL" sz="2000" dirty="0"/>
              <a:t> של כל האתרים וגילינו שהוא זהה – ניתן לנתח את כולם עם אותו קוד !!</a:t>
            </a:r>
            <a:r>
              <a:rPr lang="en-US" sz="2000" dirty="0"/>
              <a:t> BAM </a:t>
            </a:r>
            <a:endParaRPr lang="he-IL" sz="2000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69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Nir</a:t>
            </a:r>
            <a:endParaRPr lang="he-IL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76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err="1"/>
              <a:t>inbar</a:t>
            </a:r>
            <a:endParaRPr lang="en-US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78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err="1"/>
              <a:t>inbar</a:t>
            </a:r>
            <a:endParaRPr lang="he-IL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9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err="1"/>
              <a:t>inbar</a:t>
            </a:r>
            <a:endParaRPr lang="he-IL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1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92075" y="744538"/>
            <a:ext cx="6613525" cy="3722687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ysClr val="windowText" lastClr="000000"/>
                </a:solidFill>
              </a:rPr>
              <a:t>– OOP , usage of package (__init__.py file)</a:t>
            </a:r>
          </a:p>
          <a:p>
            <a:pPr algn="r" rtl="1"/>
            <a:endParaRPr lang="he-IL" dirty="0"/>
          </a:p>
        </p:txBody>
      </p:sp>
      <p:sp>
        <p:nvSpPr>
          <p:cNvPr id="4" name="מציין מיקום של כותרת עליונה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B993CB2-ADA4-44CC-9CE2-BAB82AD96E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06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ריק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836898" y="4473000"/>
            <a:ext cx="2437765" cy="271244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fld id="{26B30E6D-FC44-4893-BE83-EC4C5739B63A}" type="datetime13">
              <a:rPr lang="he-IL" smtClean="0"/>
              <a:t>09.01.2019</a:t>
            </a:fld>
            <a:endParaRPr lang="he-IL" dirty="0"/>
          </a:p>
        </p:txBody>
      </p:sp>
      <p:sp>
        <p:nvSpPr>
          <p:cNvPr id="7" name="Title 12"/>
          <p:cNvSpPr>
            <a:spLocks noGrp="1"/>
          </p:cNvSpPr>
          <p:nvPr>
            <p:ph type="title" hasCustomPrompt="1"/>
          </p:nvPr>
        </p:nvSpPr>
        <p:spPr>
          <a:xfrm>
            <a:off x="0" y="2438400"/>
            <a:ext cx="8430604" cy="1828800"/>
          </a:xfrm>
          <a:solidFill>
            <a:schemeClr val="bg2">
              <a:lumMod val="50000"/>
              <a:alpha val="49000"/>
            </a:schemeClr>
          </a:solidFill>
        </p:spPr>
        <p:txBody>
          <a:bodyPr/>
          <a:lstStyle>
            <a:lvl1pPr algn="r">
              <a:defRPr sz="4400" spc="150" baseline="0"/>
            </a:lvl1pPr>
          </a:lstStyle>
          <a:p>
            <a:r>
              <a:rPr lang="he-IL" dirty="0"/>
              <a:t>[שם ההרצאה]</a:t>
            </a:r>
            <a:endParaRPr lang="en-US" dirty="0"/>
          </a:p>
        </p:txBody>
      </p:sp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>
            <a:off x="8844376" y="4754880"/>
            <a:ext cx="2844059" cy="274320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>
            <a:off x="1226361" y="4326570"/>
            <a:ext cx="7211721" cy="507954"/>
          </a:xfrm>
          <a:prstGeom prst="rect">
            <a:avLst/>
          </a:prstGeom>
        </p:spPr>
        <p:txBody>
          <a:bodyPr/>
          <a:lstStyle>
            <a:lvl1pPr algn="r" rtl="1">
              <a:defRPr sz="2400">
                <a:solidFill>
                  <a:schemeClr val="bg1"/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494389" y="6356350"/>
            <a:ext cx="2844059" cy="274320"/>
          </a:xfrm>
          <a:prstGeom prst="rect">
            <a:avLst/>
          </a:prstGeom>
        </p:spPr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4062942" y="6356350"/>
            <a:ext cx="4469236" cy="274320"/>
          </a:xfrm>
          <a:prstGeom prst="rect">
            <a:avLst/>
          </a:prstGeom>
        </p:spPr>
        <p:txBody>
          <a:bodyPr/>
          <a:lstStyle/>
          <a:p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542B1-998D-488D-83A8-8C19A558B370}" type="slidenum">
              <a:rPr lang="he-I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he-I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90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736" y="2590800"/>
            <a:ext cx="10293441" cy="2362200"/>
          </a:xfrm>
          <a:prstGeom prst="roundRect">
            <a:avLst>
              <a:gd name="adj" fmla="val 12289"/>
            </a:avLst>
          </a:prstGeom>
          <a:solidFill>
            <a:schemeClr val="accent1">
              <a:alpha val="75000"/>
            </a:schemeClr>
          </a:solidFill>
        </p:spPr>
        <p:txBody>
          <a:bodyPr>
            <a:normAutofit/>
          </a:bodyPr>
          <a:lstStyle>
            <a:lvl1pPr marL="45720" indent="0" algn="ctr" rtl="1">
              <a:buNone/>
              <a:defRPr sz="3200" baseline="0">
                <a:solidFill>
                  <a:schemeClr val="bg1"/>
                </a:solidFill>
              </a:defRPr>
            </a:lvl1pPr>
            <a:lvl2pPr algn="r" rtl="1">
              <a:defRPr sz="2000"/>
            </a:lvl2pPr>
            <a:lvl3pPr algn="r" rtl="1">
              <a:defRPr sz="1800"/>
            </a:lvl3pPr>
            <a:lvl4pPr algn="r" rtl="1">
              <a:defRPr sz="1600"/>
            </a:lvl4pPr>
            <a:lvl5pPr algn="r" rtl="1">
              <a:defRPr sz="1400"/>
            </a:lvl5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-306388" y="152400"/>
            <a:ext cx="8375024" cy="1054394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90114" y="6477000"/>
            <a:ext cx="609441" cy="269039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r" rtl="1">
              <a:defRPr sz="1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D1B887D3-9D3D-4040-B1B4-23DC070FC7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AAAEA3F-487F-40F9-ABEA-279A8693F2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3012" y="152400"/>
            <a:ext cx="1966543" cy="1143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3" y="1828800"/>
            <a:ext cx="5621060" cy="3810000"/>
          </a:xfrm>
          <a:prstGeom prst="roundRect">
            <a:avLst>
              <a:gd name="adj" fmla="val 10697"/>
            </a:avLst>
          </a:prstGeom>
          <a:solidFill>
            <a:schemeClr val="accent2">
              <a:alpha val="71000"/>
            </a:schemeClr>
          </a:solidFill>
        </p:spPr>
        <p:txBody>
          <a:bodyPr>
            <a:normAutofit/>
          </a:bodyPr>
          <a:lstStyle>
            <a:lvl1pPr marL="45720" indent="0" algn="ctr" rtl="0">
              <a:buNone/>
              <a:defRPr sz="2800" baseline="0">
                <a:solidFill>
                  <a:schemeClr val="bg1"/>
                </a:solidFill>
              </a:defRPr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400"/>
            </a:lvl5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9568" y="187941"/>
            <a:ext cx="8375024" cy="1054394"/>
          </a:xfrm>
        </p:spPr>
        <p:txBody>
          <a:bodyPr/>
          <a:lstStyle>
            <a:lvl1pPr algn="l" rtl="0">
              <a:defRPr sz="3600">
                <a:latin typeface="+mn-lt"/>
              </a:defRPr>
            </a:lvl1pPr>
          </a:lstStyle>
          <a:p>
            <a:r>
              <a:rPr lang="en-US" dirty="0"/>
              <a:t>ASD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3F278E9-4AEB-4457-97BD-8AC0A2D26CA3}"/>
              </a:ext>
            </a:extLst>
          </p:cNvPr>
          <p:cNvSpPr txBox="1">
            <a:spLocks/>
          </p:cNvSpPr>
          <p:nvPr userDrawn="1"/>
        </p:nvSpPr>
        <p:spPr>
          <a:xfrm>
            <a:off x="11559816" y="328151"/>
            <a:ext cx="609441" cy="269039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1" eaLnBrk="1" latinLnBrk="0" hangingPunct="1">
              <a:defRPr sz="11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fld id="{D1B887D3-9D3D-4040-B1B4-23DC070FC784}" type="slidenum">
              <a:rPr lang="en-US" smtClean="0"/>
              <a:pPr algn="l" rtl="0"/>
              <a:t>‹#›</a:t>
            </a:fld>
            <a:endParaRPr lang="en-US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B9C59A4-DBF5-4FF1-B422-68FA9900FF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14269" y="187941"/>
            <a:ext cx="1966543" cy="110745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0633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917192"/>
            <a:ext cx="5383398" cy="3950208"/>
          </a:xfrm>
          <a:prstGeom prst="roundRect">
            <a:avLst>
              <a:gd name="adj" fmla="val 12822"/>
            </a:avLst>
          </a:prstGeom>
          <a:solidFill>
            <a:schemeClr val="accent4">
              <a:alpha val="77000"/>
            </a:schemeClr>
          </a:solidFill>
        </p:spPr>
        <p:txBody>
          <a:bodyPr/>
          <a:lstStyle>
            <a:lvl1pPr marL="45720" indent="0" algn="ctr">
              <a:buNone/>
              <a:defRPr sz="28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917192"/>
            <a:ext cx="5383398" cy="39502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474585" y="186904"/>
            <a:ext cx="8409519" cy="1054394"/>
          </a:xfrm>
        </p:spPr>
        <p:txBody>
          <a:bodyPr/>
          <a:lstStyle>
            <a:lvl1pPr>
              <a:defRPr sz="3600"/>
            </a:lvl1pPr>
          </a:lstStyle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147" y="147119"/>
            <a:ext cx="77708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D1B887D3-9D3D-4040-B1B4-23DC070FC7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2" y="1722438"/>
            <a:ext cx="10969943" cy="639762"/>
          </a:xfrm>
          <a:prstGeom prst="roundRect">
            <a:avLst>
              <a:gd name="adj" fmla="val 0"/>
            </a:avLst>
          </a:prstGeom>
          <a:solidFill>
            <a:srgbClr val="FFFF00">
              <a:alpha val="80000"/>
            </a:srgb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2" y="2438400"/>
            <a:ext cx="10969943" cy="3276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94389" y="6356350"/>
            <a:ext cx="2844059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62942" y="6356350"/>
            <a:ext cx="4469236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6285D-0A27-4122-BC58-94467BFCC50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453500" y="186904"/>
            <a:ext cx="8430604" cy="1054394"/>
          </a:xfrm>
        </p:spPr>
        <p:txBody>
          <a:bodyPr/>
          <a:lstStyle>
            <a:lvl1pPr>
              <a:defRPr sz="3600"/>
            </a:lvl1pPr>
          </a:lstStyle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344766" y="152399"/>
            <a:ext cx="2640912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3147" y="153923"/>
            <a:ext cx="8938472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47912" y="2892277"/>
            <a:ext cx="2133046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507868" y="2892277"/>
            <a:ext cx="8430604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he-IL" dirty="0"/>
              <a:t>תודה על ההקשבה!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913" y="2895601"/>
            <a:ext cx="2234615" cy="1676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94389" y="6356350"/>
            <a:ext cx="2844059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62942" y="6356350"/>
            <a:ext cx="4469236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6285D-0A27-4122-BC58-94467BFCC50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he-IL" dirty="0"/>
              <a:t>לחץ כדי לערוך סגנון כותרת של תבנית בסיס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344766" y="150876"/>
            <a:ext cx="2640912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203147" y="152400"/>
            <a:ext cx="8938472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588" y="304800"/>
            <a:ext cx="78211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3850" y="2130552"/>
            <a:ext cx="2230555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4389" y="6356350"/>
            <a:ext cx="2844059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62942" y="6356350"/>
            <a:ext cx="4469236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356285D-0A27-4122-BC58-94467BFCC50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9543850" y="457200"/>
            <a:ext cx="2233632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תמונה עם כיתוב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35" r="3001"/>
          <a:stretch/>
        </p:blipFill>
        <p:spPr bwMode="auto">
          <a:xfrm>
            <a:off x="210152" y="150877"/>
            <a:ext cx="8952484" cy="655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9" name="Rectangle 8"/>
          <p:cNvSpPr/>
          <p:nvPr/>
        </p:nvSpPr>
        <p:spPr>
          <a:xfrm>
            <a:off x="9344766" y="150876"/>
            <a:ext cx="2640912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4389" y="6356350"/>
            <a:ext cx="2844059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62942" y="6356350"/>
            <a:ext cx="4469236" cy="2743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6285D-0A27-4122-BC58-94467BFCC50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9547913" y="460248"/>
            <a:ext cx="2234618" cy="6092952"/>
          </a:xfrm>
        </p:spPr>
        <p:txBody>
          <a:bodyPr vert="vert" anchor="b"/>
          <a:lstStyle>
            <a:lvl1pPr algn="l">
              <a:defRPr sz="6600" spc="150" baseline="0">
                <a:solidFill>
                  <a:schemeClr val="tx2"/>
                </a:solidFill>
              </a:defRPr>
            </a:lvl1pPr>
          </a:lstStyle>
          <a:p>
            <a:r>
              <a:rPr lang="he-IL" dirty="0"/>
              <a:t>מה בתפריט?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1406270" y="2974430"/>
            <a:ext cx="6602280" cy="3048000"/>
          </a:xfrm>
        </p:spPr>
        <p:txBody>
          <a:bodyPr/>
          <a:lstStyle>
            <a:lvl1pPr marL="274320" indent="-228600">
              <a:buFont typeface="Wingdings" panose="05000000000000000000" pitchFamily="2" charset="2"/>
              <a:buChar char="q"/>
              <a:defRPr sz="2800">
                <a:solidFill>
                  <a:schemeClr val="bg2"/>
                </a:solidFill>
              </a:defRPr>
            </a:lvl1pPr>
            <a:lvl2pPr marL="548640" indent="-182880">
              <a:buFont typeface="Wingdings" panose="05000000000000000000" pitchFamily="2" charset="2"/>
              <a:buChar char="q"/>
              <a:defRPr sz="2400">
                <a:solidFill>
                  <a:schemeClr val="bg2"/>
                </a:solidFill>
              </a:defRPr>
            </a:lvl2pPr>
            <a:lvl3pPr marL="822960" indent="-182880">
              <a:buFont typeface="Wingdings" panose="05000000000000000000" pitchFamily="2" charset="2"/>
              <a:buChar char="q"/>
              <a:defRPr sz="2000">
                <a:solidFill>
                  <a:schemeClr val="bg2"/>
                </a:solidFill>
              </a:defRPr>
            </a:lvl3pPr>
            <a:lvl4pPr marL="1097280" indent="-182880">
              <a:buFont typeface="Wingdings" panose="05000000000000000000" pitchFamily="2" charset="2"/>
              <a:buChar char="q"/>
              <a:defRPr sz="1800">
                <a:solidFill>
                  <a:schemeClr val="bg2"/>
                </a:solidFill>
              </a:defRPr>
            </a:lvl4pPr>
            <a:lvl5pPr marL="1280160" indent="-182880">
              <a:buFont typeface="Wingdings" panose="05000000000000000000" pitchFamily="2" charset="2"/>
              <a:buChar char="q"/>
              <a:defRPr sz="1800">
                <a:solidFill>
                  <a:schemeClr val="bg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47119"/>
            <a:ext cx="8623890" cy="1148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612" y="194062"/>
            <a:ext cx="8242504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867" y="1600201"/>
            <a:ext cx="11207605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dirty="0"/>
              <a:t>לחץ כדי לערוך סגנונות טקסט של תבנית בסיס</a:t>
            </a:r>
          </a:p>
          <a:p>
            <a:pPr lvl="1"/>
            <a:r>
              <a:rPr lang="he-IL" dirty="0"/>
              <a:t>רמה שנייה</a:t>
            </a:r>
          </a:p>
          <a:p>
            <a:pPr lvl="2"/>
            <a:r>
              <a:rPr lang="he-IL" dirty="0"/>
              <a:t>רמה שלישית</a:t>
            </a:r>
          </a:p>
          <a:p>
            <a:pPr lvl="3"/>
            <a:r>
              <a:rPr lang="he-IL" dirty="0"/>
              <a:t>רמה רביעית</a:t>
            </a:r>
          </a:p>
          <a:p>
            <a:pPr lvl="4"/>
            <a:r>
              <a:rPr lang="he-IL" dirty="0"/>
              <a:t>רמה חמישית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4457" y="194062"/>
            <a:ext cx="711015" cy="246214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D1B887D3-9D3D-4040-B1B4-23DC070FC78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2" r:id="rId2"/>
    <p:sldLayoutId id="2147483673" r:id="rId3"/>
    <p:sldLayoutId id="2147483664" r:id="rId4"/>
    <p:sldLayoutId id="2147483665" r:id="rId5"/>
    <p:sldLayoutId id="2147483663" r:id="rId6"/>
    <p:sldLayoutId id="2147483666" r:id="rId7"/>
    <p:sldLayoutId id="2147483668" r:id="rId8"/>
    <p:sldLayoutId id="2147483669" r:id="rId9"/>
    <p:sldLayoutId id="2147483672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r" defTabSz="914400" rtl="1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4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r" defTabSz="914400" rtl="1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0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r" defTabSz="914400" rtl="1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r" defTabSz="914400" rtl="1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r" defTabSz="914400" rtl="1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4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2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26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31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CD672C15-C631-4E01-8437-1B1AE70E3C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2" r="5463"/>
          <a:stretch/>
        </p:blipFill>
        <p:spPr>
          <a:xfrm flipH="1">
            <a:off x="-26378" y="-19568"/>
            <a:ext cx="12216789" cy="6869630"/>
          </a:xfrm>
          <a:prstGeom prst="rect">
            <a:avLst/>
          </a:prstGeom>
        </p:spPr>
      </p:pic>
      <p:sp>
        <p:nvSpPr>
          <p:cNvPr id="2" name="כותרת משנה 1"/>
          <p:cNvSpPr>
            <a:spLocks noGrp="1"/>
          </p:cNvSpPr>
          <p:nvPr>
            <p:ph type="subTitle" idx="1"/>
          </p:nvPr>
        </p:nvSpPr>
        <p:spPr>
          <a:xfrm>
            <a:off x="3275012" y="4874614"/>
            <a:ext cx="1545963" cy="527131"/>
          </a:xfrm>
          <a:solidFill>
            <a:srgbClr val="DAE1E8"/>
          </a:solidFill>
        </p:spPr>
        <p:txBody>
          <a:bodyPr>
            <a:normAutofit/>
          </a:bodyPr>
          <a:lstStyle/>
          <a:p>
            <a:pPr algn="r"/>
            <a:fld id="{9CC6DF5D-5703-48AB-BD9C-83E72CEB9185}" type="datetime13">
              <a:rPr lang="he-IL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/>
              <a:t>02.08.2020</a:t>
            </a:fld>
            <a:endParaRPr lang="he-I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מציין מיקום של תאריך 7"/>
          <p:cNvSpPr txBox="1">
            <a:spLocks/>
          </p:cNvSpPr>
          <p:nvPr/>
        </p:nvSpPr>
        <p:spPr>
          <a:xfrm>
            <a:off x="-26377" y="2618428"/>
            <a:ext cx="6857349" cy="5334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2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Nir Barazida and Inbar Shirizly</a:t>
            </a:r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AutoShape 4" descr="Image result for â«××¡×× ×××××ª ××¢×××â¬â"/>
          <p:cNvSpPr>
            <a:spLocks noChangeAspect="1" noChangeArrowheads="1"/>
          </p:cNvSpPr>
          <p:nvPr/>
        </p:nvSpPr>
        <p:spPr bwMode="auto">
          <a:xfrm>
            <a:off x="207379" y="-144463"/>
            <a:ext cx="406294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2" descr="Related image"/>
          <p:cNvSpPr>
            <a:spLocks noChangeAspect="1" noChangeArrowheads="1"/>
          </p:cNvSpPr>
          <p:nvPr/>
        </p:nvSpPr>
        <p:spPr bwMode="auto">
          <a:xfrm>
            <a:off x="410526" y="7938"/>
            <a:ext cx="406294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מציין מיקום של תאריך 7"/>
          <p:cNvSpPr txBox="1">
            <a:spLocks/>
          </p:cNvSpPr>
          <p:nvPr/>
        </p:nvSpPr>
        <p:spPr>
          <a:xfrm>
            <a:off x="3275012" y="5740340"/>
            <a:ext cx="8913813" cy="5334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0">
              <a:tabLst>
                <a:tab pos="120650" algn="l"/>
              </a:tabLst>
            </a:pPr>
            <a:r>
              <a:rPr lang="en-US" sz="24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Tech Mentor: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Yoni Mayzel</a:t>
            </a:r>
          </a:p>
        </p:txBody>
      </p:sp>
      <p:sp>
        <p:nvSpPr>
          <p:cNvPr id="17" name="מציין מיקום של תאריך 7">
            <a:extLst>
              <a:ext uri="{FF2B5EF4-FFF2-40B4-BE49-F238E27FC236}">
                <a16:creationId xmlns:a16="http://schemas.microsoft.com/office/drawing/2014/main" id="{59DE28F6-31B6-41E3-8B00-AC28A45E0AC0}"/>
              </a:ext>
            </a:extLst>
          </p:cNvPr>
          <p:cNvSpPr txBox="1">
            <a:spLocks/>
          </p:cNvSpPr>
          <p:nvPr/>
        </p:nvSpPr>
        <p:spPr>
          <a:xfrm>
            <a:off x="-26379" y="582884"/>
            <a:ext cx="6857349" cy="1828799"/>
          </a:xfrm>
          <a:prstGeom prst="rect">
            <a:avLst/>
          </a:prstGeom>
          <a:solidFill>
            <a:srgbClr val="072956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algn="l"/>
            <a:r>
              <a:rPr lang="en-US" sz="5400" b="0" dirty="0"/>
              <a:t>Data Mining Project</a:t>
            </a:r>
          </a:p>
          <a:p>
            <a:pPr marL="409575" algn="ctr"/>
            <a:r>
              <a:rPr lang="en-US" sz="4400" b="0" dirty="0"/>
              <a:t>‘Stack-Exchange’</a:t>
            </a: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E6CCE582-0579-4094-BEED-66754342A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46" y="4874614"/>
            <a:ext cx="2606648" cy="1439043"/>
          </a:xfrm>
          <a:prstGeom prst="rect">
            <a:avLst/>
          </a:prstGeom>
          <a:ln w="28575">
            <a:solidFill>
              <a:srgbClr val="DAE0E7"/>
            </a:solidFill>
          </a:ln>
        </p:spPr>
      </p:pic>
    </p:spTree>
    <p:extLst>
      <p:ext uri="{BB962C8B-B14F-4D97-AF65-F5344CB8AC3E}">
        <p14:creationId xmlns:p14="http://schemas.microsoft.com/office/powerpoint/2010/main" val="13547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39100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Challenges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8499593" cy="2262158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</a:rPr>
              <a:t>Location: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ysClr val="windowText" lastClr="000000"/>
                </a:solidFill>
              </a:rPr>
              <a:t>Generalize user location.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ysClr val="windowText" lastClr="000000"/>
                </a:solidFill>
              </a:rPr>
              <a:t>Shorten scraping time.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ysClr val="windowText" lastClr="000000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E03498F5-C3D5-4A9E-B01E-D3E6D71E31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872" t="61114" r="49375" b="27772"/>
          <a:stretch/>
        </p:blipFill>
        <p:spPr>
          <a:xfrm>
            <a:off x="2324590" y="5105399"/>
            <a:ext cx="3520438" cy="1600201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AABE902-FC59-45F9-8C2B-0A62D2C6937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5001" t="50000" r="27494" b="36703"/>
          <a:stretch/>
        </p:blipFill>
        <p:spPr>
          <a:xfrm>
            <a:off x="2132012" y="3516343"/>
            <a:ext cx="4101635" cy="175260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68F6687E-E564-464B-BE72-E890C80D95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559" t="55209" r="46874" b="32218"/>
          <a:stretch/>
        </p:blipFill>
        <p:spPr>
          <a:xfrm>
            <a:off x="6614646" y="3652418"/>
            <a:ext cx="3109460" cy="125185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CE226CD-1D0B-4446-A839-8A4DF66C5C6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327" t="55209" r="14991" b="19248"/>
          <a:stretch/>
        </p:blipFill>
        <p:spPr>
          <a:xfrm>
            <a:off x="6614646" y="5331821"/>
            <a:ext cx="3414325" cy="1297579"/>
          </a:xfrm>
          <a:prstGeom prst="rect">
            <a:avLst/>
          </a:prstGeom>
        </p:spPr>
      </p:pic>
      <p:sp>
        <p:nvSpPr>
          <p:cNvPr id="23" name="מציין מיקום של תאריך 7">
            <a:extLst>
              <a:ext uri="{FF2B5EF4-FFF2-40B4-BE49-F238E27FC236}">
                <a16:creationId xmlns:a16="http://schemas.microsoft.com/office/drawing/2014/main" id="{7AC1BA36-43E8-487C-B9F3-D4A84380F222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87706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39100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Challenges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8499593" cy="2262158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</a:rPr>
              <a:t>Location: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ysClr val="windowText" lastClr="000000"/>
                </a:solidFill>
              </a:rPr>
              <a:t>Generalize user location.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ysClr val="windowText" lastClr="000000"/>
                </a:solidFill>
              </a:rPr>
              <a:t>Shorten scraping time.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ysClr val="windowText" lastClr="000000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C0CFA312-B334-402F-89D7-542C58E1F1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558" t="43286" r="25083" b="30741"/>
          <a:stretch/>
        </p:blipFill>
        <p:spPr>
          <a:xfrm>
            <a:off x="7818223" y="2209800"/>
            <a:ext cx="2957060" cy="1256457"/>
          </a:xfrm>
          <a:prstGeom prst="rect">
            <a:avLst/>
          </a:prstGeom>
        </p:spPr>
      </p:pic>
      <p:pic>
        <p:nvPicPr>
          <p:cNvPr id="19" name="תמונה 1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900DB119-DC81-4558-9DCF-F82EA89228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75" y="3610947"/>
            <a:ext cx="3109460" cy="2758094"/>
          </a:xfrm>
          <a:prstGeom prst="rect">
            <a:avLst/>
          </a:prstGeom>
        </p:spPr>
      </p:pic>
      <p:pic>
        <p:nvPicPr>
          <p:cNvPr id="16" name="מציין מיקום תוכן 6">
            <a:extLst>
              <a:ext uri="{FF2B5EF4-FFF2-40B4-BE49-F238E27FC236}">
                <a16:creationId xmlns:a16="http://schemas.microsoft.com/office/drawing/2014/main" id="{7C1E20E7-E9CD-496E-A03F-12F6C1495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0"/>
          <a:srcRect t="55768" r="59618"/>
          <a:stretch/>
        </p:blipFill>
        <p:spPr>
          <a:xfrm>
            <a:off x="836612" y="3543428"/>
            <a:ext cx="5721817" cy="2893133"/>
          </a:xfrm>
          <a:prstGeom prst="rect">
            <a:avLst/>
          </a:prstGeom>
        </p:spPr>
      </p:pic>
      <p:sp>
        <p:nvSpPr>
          <p:cNvPr id="18" name="מציין מיקום של תאריך 7">
            <a:extLst>
              <a:ext uri="{FF2B5EF4-FFF2-40B4-BE49-F238E27FC236}">
                <a16:creationId xmlns:a16="http://schemas.microsoft.com/office/drawing/2014/main" id="{BD3E75A4-0948-4025-9D70-A17203E04C2B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786321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39100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Challenges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8499593" cy="1154162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</a:rPr>
              <a:t>Using ORM – object relational mapping</a:t>
            </a:r>
            <a:endParaRPr lang="en-US" sz="2400" dirty="0">
              <a:solidFill>
                <a:sysClr val="windowText" lastClr="00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ysClr val="windowText" lastClr="000000"/>
              </a:solidFill>
            </a:endParaRPr>
          </a:p>
        </p:txBody>
      </p:sp>
      <p:pic>
        <p:nvPicPr>
          <p:cNvPr id="12" name="תמונה 11" descr="תמונה שמכילה מזון&#10;&#10;התיאור נוצר באופן אוטומטי">
            <a:extLst>
              <a:ext uri="{FF2B5EF4-FFF2-40B4-BE49-F238E27FC236}">
                <a16:creationId xmlns:a16="http://schemas.microsoft.com/office/drawing/2014/main" id="{EB727614-567B-4D5E-9352-32B11B753E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2478767"/>
            <a:ext cx="3862387" cy="2855233"/>
          </a:xfrm>
          <a:prstGeom prst="rect">
            <a:avLst/>
          </a:prstGeom>
        </p:spPr>
      </p:pic>
      <p:pic>
        <p:nvPicPr>
          <p:cNvPr id="15" name="תמונה 14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01AC4344-6840-4CE6-BF02-F60D2A2122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28" y="3220432"/>
            <a:ext cx="5534025" cy="1257300"/>
          </a:xfrm>
          <a:prstGeom prst="rect">
            <a:avLst/>
          </a:prstGeom>
        </p:spPr>
      </p:pic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F16BEF65-74A3-46F0-AF94-F513B78C9FE2}"/>
              </a:ext>
            </a:extLst>
          </p:cNvPr>
          <p:cNvCxnSpPr>
            <a:cxnSpLocks/>
          </p:cNvCxnSpPr>
          <p:nvPr/>
        </p:nvCxnSpPr>
        <p:spPr>
          <a:xfrm>
            <a:off x="5865812" y="3810000"/>
            <a:ext cx="144780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מציין מיקום של תאריך 7">
            <a:extLst>
              <a:ext uri="{FF2B5EF4-FFF2-40B4-BE49-F238E27FC236}">
                <a16:creationId xmlns:a16="http://schemas.microsoft.com/office/drawing/2014/main" id="{864E7A7C-5C61-42E5-A6BE-65CF8E391316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5711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39100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Challenges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8499593" cy="1154162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</a:rPr>
              <a:t>Using ORM – object relational mapping</a:t>
            </a:r>
            <a:endParaRPr lang="en-US" sz="2400" dirty="0">
              <a:solidFill>
                <a:sysClr val="windowText" lastClr="00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ysClr val="windowText" lastClr="000000"/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1EF35E5E-354A-4F46-9073-90D38C4C37F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246" t="36663" r="35621" b="22215"/>
          <a:stretch/>
        </p:blipFill>
        <p:spPr>
          <a:xfrm>
            <a:off x="6704012" y="2362200"/>
            <a:ext cx="4038600" cy="28194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2EA2760-527C-44AE-9E54-D6D9419D086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2" r="2438"/>
          <a:stretch/>
        </p:blipFill>
        <p:spPr>
          <a:xfrm>
            <a:off x="5942012" y="5106789"/>
            <a:ext cx="6246893" cy="836811"/>
          </a:xfrm>
          <a:prstGeom prst="rect">
            <a:avLst/>
          </a:prstGeom>
        </p:spPr>
      </p:pic>
      <p:pic>
        <p:nvPicPr>
          <p:cNvPr id="10" name="תמונה 9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4B2CDBB2-9F51-4C01-8F35-74EBF82ECDF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b="3985"/>
          <a:stretch/>
        </p:blipFill>
        <p:spPr>
          <a:xfrm>
            <a:off x="143255" y="2414557"/>
            <a:ext cx="5480323" cy="3224243"/>
          </a:xfrm>
          <a:prstGeom prst="rect">
            <a:avLst/>
          </a:prstGeom>
        </p:spPr>
      </p:pic>
      <p:pic>
        <p:nvPicPr>
          <p:cNvPr id="11" name="תמונה 10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67507082-310E-450E-808D-8AE42C9262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412" y="1422278"/>
            <a:ext cx="2895600" cy="657865"/>
          </a:xfrm>
          <a:prstGeom prst="rect">
            <a:avLst/>
          </a:prstGeom>
        </p:spPr>
      </p:pic>
      <p:sp>
        <p:nvSpPr>
          <p:cNvPr id="13" name="מציין מיקום של תאריך 7">
            <a:extLst>
              <a:ext uri="{FF2B5EF4-FFF2-40B4-BE49-F238E27FC236}">
                <a16:creationId xmlns:a16="http://schemas.microsoft.com/office/drawing/2014/main" id="{37F887DC-0D9F-40D2-A7CC-A85251B73CB8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53239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39100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Challenges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8499593" cy="1154162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Multi-processing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ysClr val="windowText" lastClr="000000"/>
              </a:solidFill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62766D68-EF16-4998-83F1-EBD29B64B6D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0" b="21066"/>
          <a:stretch/>
        </p:blipFill>
        <p:spPr>
          <a:xfrm>
            <a:off x="1827212" y="2438400"/>
            <a:ext cx="2049568" cy="42829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CAEDA59-B9D2-4F22-9905-104FBC925B3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65" t="19992" r="71510" b="72514"/>
          <a:stretch/>
        </p:blipFill>
        <p:spPr>
          <a:xfrm>
            <a:off x="7008812" y="2362200"/>
            <a:ext cx="2133600" cy="60140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8C1EA605-649E-4BF5-9973-87E06C6589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6604" r="88110" b="55452"/>
          <a:stretch/>
        </p:blipFill>
        <p:spPr>
          <a:xfrm>
            <a:off x="9828212" y="2370402"/>
            <a:ext cx="2055892" cy="631652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3DC9693B-2508-496A-AC34-B80DA95727D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26" t="46666" r="76882" b="45180"/>
          <a:stretch/>
        </p:blipFill>
        <p:spPr>
          <a:xfrm>
            <a:off x="4189412" y="2446599"/>
            <a:ext cx="2555739" cy="601401"/>
          </a:xfrm>
          <a:prstGeom prst="rect">
            <a:avLst/>
          </a:prstGeom>
        </p:spPr>
      </p:pic>
      <p:sp>
        <p:nvSpPr>
          <p:cNvPr id="5" name="חץ: ימינה 4">
            <a:extLst>
              <a:ext uri="{FF2B5EF4-FFF2-40B4-BE49-F238E27FC236}">
                <a16:creationId xmlns:a16="http://schemas.microsoft.com/office/drawing/2014/main" id="{D804D094-84BD-4B39-BE53-7FC8BE013274}"/>
              </a:ext>
            </a:extLst>
          </p:cNvPr>
          <p:cNvSpPr/>
          <p:nvPr/>
        </p:nvSpPr>
        <p:spPr>
          <a:xfrm>
            <a:off x="1446212" y="2514600"/>
            <a:ext cx="381000" cy="294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DEB520C1-0E85-4CCA-B38E-2DFD2B62F1BD}"/>
              </a:ext>
            </a:extLst>
          </p:cNvPr>
          <p:cNvSpPr/>
          <p:nvPr/>
        </p:nvSpPr>
        <p:spPr>
          <a:xfrm>
            <a:off x="155173" y="2438400"/>
            <a:ext cx="1179392" cy="468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Start</a:t>
            </a:r>
            <a:endParaRPr lang="he-IL" dirty="0"/>
          </a:p>
        </p:txBody>
      </p:sp>
      <p:sp>
        <p:nvSpPr>
          <p:cNvPr id="17" name="חץ: ימינה 16">
            <a:extLst>
              <a:ext uri="{FF2B5EF4-FFF2-40B4-BE49-F238E27FC236}">
                <a16:creationId xmlns:a16="http://schemas.microsoft.com/office/drawing/2014/main" id="{BAC2C1FC-81F4-4347-84C6-88B1A21F1A85}"/>
              </a:ext>
            </a:extLst>
          </p:cNvPr>
          <p:cNvSpPr/>
          <p:nvPr/>
        </p:nvSpPr>
        <p:spPr>
          <a:xfrm>
            <a:off x="6475412" y="2525187"/>
            <a:ext cx="381000" cy="294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חץ: ימינה 17">
            <a:extLst>
              <a:ext uri="{FF2B5EF4-FFF2-40B4-BE49-F238E27FC236}">
                <a16:creationId xmlns:a16="http://schemas.microsoft.com/office/drawing/2014/main" id="{4FBAAA81-91BC-43B1-9EF9-534A05E6C124}"/>
              </a:ext>
            </a:extLst>
          </p:cNvPr>
          <p:cNvSpPr/>
          <p:nvPr/>
        </p:nvSpPr>
        <p:spPr>
          <a:xfrm>
            <a:off x="9294812" y="2514600"/>
            <a:ext cx="381000" cy="294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0798B27-C57C-4A38-9972-40A42E673409}"/>
              </a:ext>
            </a:extLst>
          </p:cNvPr>
          <p:cNvSpPr/>
          <p:nvPr/>
        </p:nvSpPr>
        <p:spPr>
          <a:xfrm>
            <a:off x="3122612" y="4413403"/>
            <a:ext cx="1179392" cy="468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Start</a:t>
            </a:r>
            <a:endParaRPr lang="he-IL" dirty="0"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2FFF184E-CF40-4064-8354-60D073A72D2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0" b="21066"/>
          <a:stretch/>
        </p:blipFill>
        <p:spPr>
          <a:xfrm>
            <a:off x="6359404" y="5638800"/>
            <a:ext cx="2049568" cy="428298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921F4D86-411E-414A-A97C-B3C8A801AD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26" t="46666" r="76882" b="45180"/>
          <a:stretch/>
        </p:blipFill>
        <p:spPr>
          <a:xfrm>
            <a:off x="5368804" y="4884999"/>
            <a:ext cx="2555739" cy="601401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FC393532-1F3B-4D8A-9344-41C0543F13E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365" t="19992" r="71510" b="72514"/>
          <a:stretch/>
        </p:blipFill>
        <p:spPr>
          <a:xfrm>
            <a:off x="5597404" y="4199199"/>
            <a:ext cx="1905000" cy="601401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AD1643ED-16C9-46D7-AE00-C0ED017ED4E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6604" r="88110" b="55452"/>
          <a:stretch/>
        </p:blipFill>
        <p:spPr>
          <a:xfrm>
            <a:off x="6359404" y="3505200"/>
            <a:ext cx="1905000" cy="467395"/>
          </a:xfrm>
          <a:prstGeom prst="rect">
            <a:avLst/>
          </a:prstGeom>
        </p:spPr>
      </p:pic>
      <p:sp>
        <p:nvSpPr>
          <p:cNvPr id="25" name="צורה חופשית: צורה 24">
            <a:extLst>
              <a:ext uri="{FF2B5EF4-FFF2-40B4-BE49-F238E27FC236}">
                <a16:creationId xmlns:a16="http://schemas.microsoft.com/office/drawing/2014/main" id="{3E762D70-78F4-4074-B333-638E4ACBC9ED}"/>
              </a:ext>
            </a:extLst>
          </p:cNvPr>
          <p:cNvSpPr/>
          <p:nvPr/>
        </p:nvSpPr>
        <p:spPr>
          <a:xfrm>
            <a:off x="4288352" y="3736437"/>
            <a:ext cx="1876926" cy="881283"/>
          </a:xfrm>
          <a:custGeom>
            <a:avLst/>
            <a:gdLst>
              <a:gd name="connsiteX0" fmla="*/ 0 w 1876926"/>
              <a:gd name="connsiteY0" fmla="*/ 881283 h 881283"/>
              <a:gd name="connsiteX1" fmla="*/ 558265 w 1876926"/>
              <a:gd name="connsiteY1" fmla="*/ 130512 h 881283"/>
              <a:gd name="connsiteX2" fmla="*/ 1876926 w 1876926"/>
              <a:gd name="connsiteY2" fmla="*/ 5384 h 88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926" h="881283">
                <a:moveTo>
                  <a:pt x="0" y="881283"/>
                </a:moveTo>
                <a:cubicBezTo>
                  <a:pt x="122722" y="578889"/>
                  <a:pt x="245444" y="276495"/>
                  <a:pt x="558265" y="130512"/>
                </a:cubicBezTo>
                <a:cubicBezTo>
                  <a:pt x="871086" y="-15471"/>
                  <a:pt x="1374006" y="-5044"/>
                  <a:pt x="1876926" y="5384"/>
                </a:cubicBezTo>
              </a:path>
            </a:pathLst>
          </a:custGeom>
          <a:noFill/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צורה חופשית: צורה 25">
            <a:extLst>
              <a:ext uri="{FF2B5EF4-FFF2-40B4-BE49-F238E27FC236}">
                <a16:creationId xmlns:a16="http://schemas.microsoft.com/office/drawing/2014/main" id="{83A58D75-162F-4900-84BD-5D39D36E4B60}"/>
              </a:ext>
            </a:extLst>
          </p:cNvPr>
          <p:cNvSpPr/>
          <p:nvPr/>
        </p:nvSpPr>
        <p:spPr>
          <a:xfrm>
            <a:off x="4288352" y="4444465"/>
            <a:ext cx="1135781" cy="163630"/>
          </a:xfrm>
          <a:custGeom>
            <a:avLst/>
            <a:gdLst>
              <a:gd name="connsiteX0" fmla="*/ 0 w 1135781"/>
              <a:gd name="connsiteY0" fmla="*/ 163630 h 163630"/>
              <a:gd name="connsiteX1" fmla="*/ 1135781 w 1135781"/>
              <a:gd name="connsiteY1" fmla="*/ 0 h 16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5781" h="163630">
                <a:moveTo>
                  <a:pt x="0" y="163630"/>
                </a:moveTo>
                <a:lnTo>
                  <a:pt x="1135781" y="0"/>
                </a:lnTo>
              </a:path>
            </a:pathLst>
          </a:custGeom>
          <a:noFill/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52D3015E-53B0-43EA-BF93-D1FA2FBF1C61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302004" y="4647870"/>
            <a:ext cx="1066800" cy="381330"/>
          </a:xfrm>
          <a:prstGeom prst="straightConnector1">
            <a:avLst/>
          </a:prstGeom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צורה חופשית: צורה 29">
            <a:extLst>
              <a:ext uri="{FF2B5EF4-FFF2-40B4-BE49-F238E27FC236}">
                <a16:creationId xmlns:a16="http://schemas.microsoft.com/office/drawing/2014/main" id="{FA81566B-9FC9-4462-A99B-90C07C0CF2BC}"/>
              </a:ext>
            </a:extLst>
          </p:cNvPr>
          <p:cNvSpPr/>
          <p:nvPr/>
        </p:nvSpPr>
        <p:spPr>
          <a:xfrm flipV="1">
            <a:off x="4302004" y="4648199"/>
            <a:ext cx="1876926" cy="1250376"/>
          </a:xfrm>
          <a:custGeom>
            <a:avLst/>
            <a:gdLst>
              <a:gd name="connsiteX0" fmla="*/ 0 w 1876926"/>
              <a:gd name="connsiteY0" fmla="*/ 881283 h 881283"/>
              <a:gd name="connsiteX1" fmla="*/ 558265 w 1876926"/>
              <a:gd name="connsiteY1" fmla="*/ 130512 h 881283"/>
              <a:gd name="connsiteX2" fmla="*/ 1876926 w 1876926"/>
              <a:gd name="connsiteY2" fmla="*/ 5384 h 88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926" h="881283">
                <a:moveTo>
                  <a:pt x="0" y="881283"/>
                </a:moveTo>
                <a:cubicBezTo>
                  <a:pt x="122722" y="578889"/>
                  <a:pt x="245444" y="276495"/>
                  <a:pt x="558265" y="130512"/>
                </a:cubicBezTo>
                <a:cubicBezTo>
                  <a:pt x="871086" y="-15471"/>
                  <a:pt x="1374006" y="-5044"/>
                  <a:pt x="1876926" y="5384"/>
                </a:cubicBezTo>
              </a:path>
            </a:pathLst>
          </a:custGeom>
          <a:noFill/>
          <a:ln w="28575"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מציין מיקום של תאריך 7">
            <a:extLst>
              <a:ext uri="{FF2B5EF4-FFF2-40B4-BE49-F238E27FC236}">
                <a16:creationId xmlns:a16="http://schemas.microsoft.com/office/drawing/2014/main" id="{40716B45-A546-45CE-A79E-DA48940B239A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Challenges</a:t>
            </a:r>
          </a:p>
        </p:txBody>
      </p:sp>
      <p:sp>
        <p:nvSpPr>
          <p:cNvPr id="32" name="חץ: ימינה 31">
            <a:extLst>
              <a:ext uri="{FF2B5EF4-FFF2-40B4-BE49-F238E27FC236}">
                <a16:creationId xmlns:a16="http://schemas.microsoft.com/office/drawing/2014/main" id="{870EE787-A652-4E80-BA7D-0C77114B19BC}"/>
              </a:ext>
            </a:extLst>
          </p:cNvPr>
          <p:cNvSpPr/>
          <p:nvPr/>
        </p:nvSpPr>
        <p:spPr>
          <a:xfrm>
            <a:off x="3884612" y="2514600"/>
            <a:ext cx="381000" cy="2942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147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39100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Challenges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8499593" cy="1154162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Multi-processing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מציין מיקום של תאריך 7">
            <a:extLst>
              <a:ext uri="{FF2B5EF4-FFF2-40B4-BE49-F238E27FC236}">
                <a16:creationId xmlns:a16="http://schemas.microsoft.com/office/drawing/2014/main" id="{40716B45-A546-45CE-A79E-DA48940B239A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Challenges</a:t>
            </a:r>
          </a:p>
        </p:txBody>
      </p:sp>
      <p:pic>
        <p:nvPicPr>
          <p:cNvPr id="34" name="תמונה 33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3C3418C8-F0AC-4B5F-A360-FBDE1AC79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923" y="3870665"/>
            <a:ext cx="3449664" cy="2092723"/>
          </a:xfrm>
          <a:prstGeom prst="rect">
            <a:avLst/>
          </a:prstGeom>
        </p:spPr>
      </p:pic>
      <p:pic>
        <p:nvPicPr>
          <p:cNvPr id="36" name="תמונה 3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3020A157-5673-494B-A010-2613344DB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8" y="3006784"/>
            <a:ext cx="6969247" cy="3323243"/>
          </a:xfrm>
          <a:prstGeom prst="rect">
            <a:avLst/>
          </a:prstGeom>
        </p:spPr>
      </p:pic>
      <p:sp>
        <p:nvSpPr>
          <p:cNvPr id="37" name="מציין מיקום של תאריך 7">
            <a:extLst>
              <a:ext uri="{FF2B5EF4-FFF2-40B4-BE49-F238E27FC236}">
                <a16:creationId xmlns:a16="http://schemas.microsoft.com/office/drawing/2014/main" id="{01ACF161-3A6F-45DD-95C5-E696118CF6EB}"/>
              </a:ext>
            </a:extLst>
          </p:cNvPr>
          <p:cNvSpPr txBox="1">
            <a:spLocks/>
          </p:cNvSpPr>
          <p:nvPr/>
        </p:nvSpPr>
        <p:spPr>
          <a:xfrm>
            <a:off x="441978" y="2404619"/>
            <a:ext cx="6969246" cy="6021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 algn="ctr"/>
            <a:r>
              <a:rPr lang="en-US" sz="2400" b="0" dirty="0"/>
              <a:t>Scraping 10 users from every website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FB28790-31F5-4BBF-B0CB-E32919527AE8}"/>
              </a:ext>
            </a:extLst>
          </p:cNvPr>
          <p:cNvSpPr/>
          <p:nvPr/>
        </p:nvSpPr>
        <p:spPr>
          <a:xfrm>
            <a:off x="7986342" y="2367578"/>
            <a:ext cx="3808492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ysClr val="windowText" lastClr="000000"/>
                </a:solidFill>
              </a:rPr>
              <a:t>3 times faster !!!</a:t>
            </a:r>
            <a:endParaRPr lang="he-IL" sz="36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34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45196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Insights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11090375" cy="600164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</a:rPr>
              <a:t>Disclaimer – the insights are relevant to specific amount of top users</a:t>
            </a:r>
          </a:p>
        </p:txBody>
      </p:sp>
      <p:sp>
        <p:nvSpPr>
          <p:cNvPr id="6" name="מציין מיקום של תאריך 7">
            <a:extLst>
              <a:ext uri="{FF2B5EF4-FFF2-40B4-BE49-F238E27FC236}">
                <a16:creationId xmlns:a16="http://schemas.microsoft.com/office/drawing/2014/main" id="{E9BDF352-D314-418D-8ED2-71F5CB787208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Insights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1A8C1327-C1C8-404F-9C8E-A3B34868A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825" y="2505804"/>
            <a:ext cx="8487587" cy="3991509"/>
          </a:xfrm>
          <a:prstGeom prst="rect">
            <a:avLst/>
          </a:prstGeom>
        </p:spPr>
      </p:pic>
      <p:graphicFrame>
        <p:nvGraphicFramePr>
          <p:cNvPr id="7" name="טבלה 7">
            <a:extLst>
              <a:ext uri="{FF2B5EF4-FFF2-40B4-BE49-F238E27FC236}">
                <a16:creationId xmlns:a16="http://schemas.microsoft.com/office/drawing/2014/main" id="{07DE23C3-3333-48EC-9DFB-4E7EA9B52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571043"/>
              </p:ext>
            </p:extLst>
          </p:nvPr>
        </p:nvGraphicFramePr>
        <p:xfrm>
          <a:off x="7466012" y="2344080"/>
          <a:ext cx="4232113" cy="297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1783746558"/>
                    </a:ext>
                  </a:extLst>
                </a:gridCol>
                <a:gridCol w="1869913">
                  <a:extLst>
                    <a:ext uri="{9D8B030D-6E8A-4147-A177-3AD203B41FA5}">
                      <a16:colId xmlns:a16="http://schemas.microsoft.com/office/drawing/2014/main" val="2432372994"/>
                    </a:ext>
                  </a:extLst>
                </a:gridCol>
              </a:tblGrid>
              <a:tr h="592732">
                <a:tc>
                  <a:txBody>
                    <a:bodyPr/>
                    <a:lstStyle/>
                    <a:p>
                      <a:pPr algn="ctr"/>
                      <a:r>
                        <a:rPr lang="en-US" sz="2400" u="none" strike="noStrike" dirty="0">
                          <a:effectLst/>
                        </a:rPr>
                        <a:t>website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u="none" strike="noStrike" dirty="0">
                          <a:effectLst/>
                        </a:rPr>
                        <a:t>Total users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897573"/>
                  </a:ext>
                </a:extLst>
              </a:tr>
              <a:tr h="59679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~13M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9298347"/>
                  </a:ext>
                </a:extLst>
              </a:tr>
              <a:tr h="59679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~850k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96242862"/>
                  </a:ext>
                </a:extLst>
              </a:tr>
              <a:tr h="596792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~680k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3053646"/>
                  </a:ext>
                </a:extLst>
              </a:tr>
              <a:tr h="59679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4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~920k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5107173"/>
                  </a:ext>
                </a:extLst>
              </a:tr>
            </a:tbl>
          </a:graphicData>
        </a:graphic>
      </p:graphicFrame>
      <p:pic>
        <p:nvPicPr>
          <p:cNvPr id="10" name="תמונה 9">
            <a:extLst>
              <a:ext uri="{FF2B5EF4-FFF2-40B4-BE49-F238E27FC236}">
                <a16:creationId xmlns:a16="http://schemas.microsoft.com/office/drawing/2014/main" id="{F57DBDDD-2E72-4C79-A0D9-DA1E52875A3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6604" r="88110" b="55452"/>
          <a:stretch/>
        </p:blipFill>
        <p:spPr>
          <a:xfrm>
            <a:off x="7708995" y="3619782"/>
            <a:ext cx="1905000" cy="46739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31B903E5-7CB8-4D6F-A569-6595990A264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365" t="21809" r="71510" b="74026"/>
          <a:stretch/>
        </p:blipFill>
        <p:spPr>
          <a:xfrm>
            <a:off x="7736628" y="4259274"/>
            <a:ext cx="1905000" cy="33424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30C6ABF1-B20A-42BB-9ABD-4DABB352A45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26" t="46666" r="76882" b="45180"/>
          <a:stretch/>
        </p:blipFill>
        <p:spPr>
          <a:xfrm>
            <a:off x="7655840" y="4784538"/>
            <a:ext cx="2011310" cy="473289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B4DFE0C4-45BA-44F7-8CD4-E59B99A019C0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0" b="21066"/>
          <a:stretch/>
        </p:blipFill>
        <p:spPr>
          <a:xfrm>
            <a:off x="7736628" y="3027242"/>
            <a:ext cx="2049568" cy="42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45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67294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       Great start, but..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214023" y="1905000"/>
            <a:ext cx="11276091" cy="4079578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</a:rPr>
              <a:t>Test file and improve code structure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</a:rPr>
              <a:t>Wishful thinking: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Multiple machines run the program on the same database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Deal with duplicate when using multi-processing / multiple machines run the program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Deal with missing user: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During the running code / between session the users update the rank – chance to scrap the same user twice and missing user the climbed up</a:t>
            </a:r>
          </a:p>
        </p:txBody>
      </p:sp>
      <p:sp>
        <p:nvSpPr>
          <p:cNvPr id="7" name="מציין מיקום של תאריך 7">
            <a:extLst>
              <a:ext uri="{FF2B5EF4-FFF2-40B4-BE49-F238E27FC236}">
                <a16:creationId xmlns:a16="http://schemas.microsoft.com/office/drawing/2014/main" id="{B483B05E-3FF3-4EEB-A1D3-73CBA03428C8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      Great start, but..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8355635-60FE-482D-BA5B-A2D4ED8E31E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144" t="61596" r="23921" b="10668"/>
          <a:stretch/>
        </p:blipFill>
        <p:spPr>
          <a:xfrm>
            <a:off x="74612" y="228600"/>
            <a:ext cx="990601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86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67294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Upcoming features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תמונה 4" descr="תמונה שמכילה גלגל, שולחן, יום הולדת, עוגה&#10;&#10;התיאור נוצר באופן אוטומטי">
            <a:extLst>
              <a:ext uri="{FF2B5EF4-FFF2-40B4-BE49-F238E27FC236}">
                <a16:creationId xmlns:a16="http://schemas.microsoft.com/office/drawing/2014/main" id="{F4249D5E-1876-4B10-9F6D-08EF33D2C6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4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DE365595-C913-4B95-B24B-DAAA708CA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08"/>
          <a:stretch/>
        </p:blipFill>
        <p:spPr>
          <a:xfrm>
            <a:off x="-1588" y="-17856"/>
            <a:ext cx="5466303" cy="6875856"/>
          </a:xfrm>
          <a:prstGeom prst="rect">
            <a:avLst/>
          </a:prstGeom>
        </p:spPr>
      </p:pic>
      <p:pic>
        <p:nvPicPr>
          <p:cNvPr id="7" name="תמונה 6" descr="תמונה שמכילה ציור, גיטרה, חולצה&#10;&#10;התיאור נוצר באופן אוטומטי">
            <a:extLst>
              <a:ext uri="{FF2B5EF4-FFF2-40B4-BE49-F238E27FC236}">
                <a16:creationId xmlns:a16="http://schemas.microsoft.com/office/drawing/2014/main" id="{D3A18A52-EAD0-4E4E-96F2-15B83EE922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3"/>
          <a:stretch/>
        </p:blipFill>
        <p:spPr>
          <a:xfrm>
            <a:off x="3656012" y="0"/>
            <a:ext cx="10058400" cy="6858000"/>
          </a:xfrm>
          <a:prstGeom prst="rect">
            <a:avLst/>
          </a:prstGeom>
        </p:spPr>
      </p:pic>
      <p:sp>
        <p:nvSpPr>
          <p:cNvPr id="2" name="מציין מיקום תוכן 1"/>
          <p:cNvSpPr>
            <a:spLocks noGrp="1"/>
          </p:cNvSpPr>
          <p:nvPr>
            <p:ph idx="1"/>
          </p:nvPr>
        </p:nvSpPr>
        <p:spPr>
          <a:xfrm>
            <a:off x="227012" y="1143000"/>
            <a:ext cx="7696200" cy="5486400"/>
          </a:xfrm>
          <a:prstGeom prst="roundRect">
            <a:avLst>
              <a:gd name="adj" fmla="val 0"/>
            </a:avLst>
          </a:prstGeom>
          <a:noFill/>
        </p:spPr>
        <p:txBody>
          <a:bodyPr>
            <a:noAutofit/>
          </a:bodyPr>
          <a:lstStyle/>
          <a:p>
            <a:pPr marL="50292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Goals</a:t>
            </a:r>
          </a:p>
          <a:p>
            <a:pPr marL="50292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Work-flow </a:t>
            </a:r>
          </a:p>
          <a:p>
            <a:pPr marL="50292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Challenges</a:t>
            </a:r>
          </a:p>
          <a:p>
            <a:pPr marL="50292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Data Base</a:t>
            </a:r>
          </a:p>
          <a:p>
            <a:pPr marL="50292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Insights</a:t>
            </a:r>
          </a:p>
          <a:p>
            <a:pPr marL="502920" indent="-45720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Upcoming features</a:t>
            </a:r>
          </a:p>
          <a:p>
            <a:pPr algn="l" rtl="0">
              <a:lnSpc>
                <a:spcPct val="150000"/>
              </a:lnSpc>
            </a:pPr>
            <a:endParaRPr lang="he-IL" sz="3600" dirty="0">
              <a:solidFill>
                <a:schemeClr val="tx2"/>
              </a:solidFill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מציין מיקום של תאריך 7">
            <a:extLst>
              <a:ext uri="{FF2B5EF4-FFF2-40B4-BE49-F238E27FC236}">
                <a16:creationId xmlns:a16="http://schemas.microsoft.com/office/drawing/2014/main" id="{DF3F7601-FB65-40FA-9824-7567A85AA333}"/>
              </a:ext>
            </a:extLst>
          </p:cNvPr>
          <p:cNvSpPr txBox="1">
            <a:spLocks/>
          </p:cNvSpPr>
          <p:nvPr/>
        </p:nvSpPr>
        <p:spPr>
          <a:xfrm>
            <a:off x="0" y="365483"/>
            <a:ext cx="4494212" cy="625117"/>
          </a:xfrm>
          <a:prstGeom prst="rect">
            <a:avLst/>
          </a:prstGeom>
          <a:solidFill>
            <a:srgbClr val="878DED">
              <a:alpha val="85000"/>
            </a:srgb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495654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73390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>
                <a:latin typeface="+mn-lt"/>
              </a:rPr>
              <a:t>Project topic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תמונה 6">
            <a:extLst>
              <a:ext uri="{FF2B5EF4-FFF2-40B4-BE49-F238E27FC236}">
                <a16:creationId xmlns:a16="http://schemas.microsoft.com/office/drawing/2014/main" id="{2294B0CC-8603-45CF-81EF-A0F12175D0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6164" y="2133600"/>
            <a:ext cx="5618132" cy="364469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1865E4A9-8F56-4366-929D-4972392F47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8" y="3019425"/>
            <a:ext cx="4158574" cy="1628775"/>
          </a:xfrm>
          <a:prstGeom prst="rect">
            <a:avLst/>
          </a:prstGeom>
        </p:spPr>
      </p:pic>
      <p:sp>
        <p:nvSpPr>
          <p:cNvPr id="10" name="מציין מיקום של תאריך 7">
            <a:extLst>
              <a:ext uri="{FF2B5EF4-FFF2-40B4-BE49-F238E27FC236}">
                <a16:creationId xmlns:a16="http://schemas.microsoft.com/office/drawing/2014/main" id="{A06E4E3E-65D4-4704-BDC9-A36A5586F462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Project Topic</a:t>
            </a:r>
          </a:p>
        </p:txBody>
      </p:sp>
    </p:spTree>
    <p:extLst>
      <p:ext uri="{BB962C8B-B14F-4D97-AF65-F5344CB8AC3E}">
        <p14:creationId xmlns:p14="http://schemas.microsoft.com/office/powerpoint/2010/main" val="47043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6853B72A-4977-48BF-B8E3-9D5BF940E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0" t="14890" r="10615" b="18882"/>
          <a:stretch/>
        </p:blipFill>
        <p:spPr>
          <a:xfrm>
            <a:off x="203147" y="3380666"/>
            <a:ext cx="3605265" cy="2505207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8E154F4-ECB7-4AEB-A92C-EF354F5C74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80" b="21066"/>
          <a:stretch/>
        </p:blipFill>
        <p:spPr>
          <a:xfrm>
            <a:off x="652141" y="2369393"/>
            <a:ext cx="2606498" cy="54468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CC94B5B1-AEF5-433F-8EDB-D6E408E17E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64" t="19992" r="11240" b="18881"/>
          <a:stretch/>
        </p:blipFill>
        <p:spPr>
          <a:xfrm>
            <a:off x="4354609" y="3311655"/>
            <a:ext cx="3479606" cy="2650418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C0605F44-5B0E-4582-9F4D-5DA49A4D43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65" t="19992" r="71510" b="72514"/>
          <a:stretch/>
        </p:blipFill>
        <p:spPr>
          <a:xfrm>
            <a:off x="4646612" y="2209800"/>
            <a:ext cx="2781300" cy="856673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D2E02F2-E1FE-440D-B5BF-21EC840CEC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40" t="19992" r="10615" b="19992"/>
          <a:stretch/>
        </p:blipFill>
        <p:spPr>
          <a:xfrm>
            <a:off x="8305845" y="3308061"/>
            <a:ext cx="3578258" cy="257781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E767B365-6BB3-4757-86FF-3C276B8825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604" r="86885" b="55452"/>
          <a:stretch/>
        </p:blipFill>
        <p:spPr>
          <a:xfrm>
            <a:off x="8968286" y="2238977"/>
            <a:ext cx="2307906" cy="675096"/>
          </a:xfrm>
          <a:prstGeom prst="rect">
            <a:avLst/>
          </a:prstGeom>
        </p:spPr>
      </p:pic>
      <p:sp>
        <p:nvSpPr>
          <p:cNvPr id="15" name="מציין מיקום של תאריך 7">
            <a:extLst>
              <a:ext uri="{FF2B5EF4-FFF2-40B4-BE49-F238E27FC236}">
                <a16:creationId xmlns:a16="http://schemas.microsoft.com/office/drawing/2014/main" id="{89D4ABDF-5D1C-466F-AA74-763FDA5C01DB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Project Topic</a:t>
            </a:r>
          </a:p>
        </p:txBody>
      </p:sp>
    </p:spTree>
    <p:extLst>
      <p:ext uri="{BB962C8B-B14F-4D97-AF65-F5344CB8AC3E}">
        <p14:creationId xmlns:p14="http://schemas.microsoft.com/office/powerpoint/2010/main" val="362679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3504487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Goals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8499593" cy="4301177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</a:rPr>
              <a:t>Project goal</a:t>
            </a:r>
            <a:r>
              <a:rPr lang="en-US" sz="2400" dirty="0">
                <a:solidFill>
                  <a:sysClr val="windowText" lastClr="000000"/>
                </a:solidFill>
              </a:rPr>
              <a:t>: Present meaningful insights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ysClr val="windowText" lastClr="000000"/>
                </a:solidFill>
              </a:rPr>
              <a:t>Analysis goals: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solidFill>
                  <a:sysClr val="windowText" lastClr="000000"/>
                </a:solidFill>
              </a:rPr>
              <a:t> </a:t>
            </a:r>
            <a:r>
              <a:rPr lang="en-US" sz="2000" dirty="0">
                <a:solidFill>
                  <a:sysClr val="windowText" lastClr="000000"/>
                </a:solidFill>
              </a:rPr>
              <a:t>Analysis of user's contribution to website community based 	   on geographic location.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ysClr val="windowText" lastClr="000000"/>
                </a:solidFill>
              </a:rPr>
              <a:t>Analysis of user statistics over time.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ysClr val="windowText" lastClr="000000"/>
                </a:solidFill>
              </a:rPr>
              <a:t>Analysis of trends by countries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ysClr val="windowText" lastClr="000000"/>
                </a:solidFill>
              </a:rPr>
              <a:t>Programing goals: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Code efficiency  – scrap as much users as fast as possible.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Auto-scrapping.</a:t>
            </a:r>
          </a:p>
        </p:txBody>
      </p:sp>
      <p:sp>
        <p:nvSpPr>
          <p:cNvPr id="6" name="מציין מיקום של תאריך 7">
            <a:extLst>
              <a:ext uri="{FF2B5EF4-FFF2-40B4-BE49-F238E27FC236}">
                <a16:creationId xmlns:a16="http://schemas.microsoft.com/office/drawing/2014/main" id="{21FBD433-DE2C-446E-AB1A-E67171063039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33230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39100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Work-flow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849959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</a:rPr>
              <a:t>Scraping class: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ysClr val="windowText" lastClr="000000"/>
                </a:solidFill>
              </a:rPr>
              <a:t>Website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ysClr val="windowText" lastClr="000000"/>
                </a:solidFill>
              </a:rPr>
              <a:t>UserAnalysis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D2E6C6E-6948-4521-8DBC-A2160C99C5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239" t="14701" r="8864" b="35286"/>
          <a:stretch/>
        </p:blipFill>
        <p:spPr>
          <a:xfrm>
            <a:off x="1598585" y="3429000"/>
            <a:ext cx="8991653" cy="3088736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97F57BE0-8924-40D7-8E17-0E47A2D7C3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374" t="55166" r="8864" b="35286"/>
          <a:stretch/>
        </p:blipFill>
        <p:spPr>
          <a:xfrm>
            <a:off x="4471945" y="1817605"/>
            <a:ext cx="7358234" cy="1423531"/>
          </a:xfrm>
          <a:prstGeom prst="rect">
            <a:avLst/>
          </a:prstGeom>
        </p:spPr>
      </p:pic>
      <p:sp>
        <p:nvSpPr>
          <p:cNvPr id="8" name="צורה חופשית: צורה 7">
            <a:extLst>
              <a:ext uri="{FF2B5EF4-FFF2-40B4-BE49-F238E27FC236}">
                <a16:creationId xmlns:a16="http://schemas.microsoft.com/office/drawing/2014/main" id="{2E31248B-A985-49FE-A592-C46C2ABAC923}"/>
              </a:ext>
            </a:extLst>
          </p:cNvPr>
          <p:cNvSpPr/>
          <p:nvPr/>
        </p:nvSpPr>
        <p:spPr>
          <a:xfrm>
            <a:off x="10033000" y="2946400"/>
            <a:ext cx="1444762" cy="3035300"/>
          </a:xfrm>
          <a:custGeom>
            <a:avLst/>
            <a:gdLst>
              <a:gd name="connsiteX0" fmla="*/ 736600 w 1444762"/>
              <a:gd name="connsiteY0" fmla="*/ 0 h 3035300"/>
              <a:gd name="connsiteX1" fmla="*/ 1422400 w 1444762"/>
              <a:gd name="connsiteY1" fmla="*/ 1587500 h 3035300"/>
              <a:gd name="connsiteX2" fmla="*/ 0 w 1444762"/>
              <a:gd name="connsiteY2" fmla="*/ 303530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4762" h="3035300">
                <a:moveTo>
                  <a:pt x="736600" y="0"/>
                </a:moveTo>
                <a:cubicBezTo>
                  <a:pt x="1140883" y="540808"/>
                  <a:pt x="1545167" y="1081617"/>
                  <a:pt x="1422400" y="1587500"/>
                </a:cubicBezTo>
                <a:cubicBezTo>
                  <a:pt x="1299633" y="2093383"/>
                  <a:pt x="649816" y="2564341"/>
                  <a:pt x="0" y="303530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>
            <a:extLst>
              <a:ext uri="{FF2B5EF4-FFF2-40B4-BE49-F238E27FC236}">
                <a16:creationId xmlns:a16="http://schemas.microsoft.com/office/drawing/2014/main" id="{91F22479-FFC7-45DB-9623-3344F955CE6C}"/>
              </a:ext>
            </a:extLst>
          </p:cNvPr>
          <p:cNvSpPr/>
          <p:nvPr/>
        </p:nvSpPr>
        <p:spPr>
          <a:xfrm>
            <a:off x="3823472" y="1456776"/>
            <a:ext cx="7654289" cy="189602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ציין מיקום של תאריך 7">
            <a:extLst>
              <a:ext uri="{FF2B5EF4-FFF2-40B4-BE49-F238E27FC236}">
                <a16:creationId xmlns:a16="http://schemas.microsoft.com/office/drawing/2014/main" id="{357C4A72-9628-4042-9DC6-174DBFCBEA7B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Work-flow</a:t>
            </a:r>
          </a:p>
        </p:txBody>
      </p:sp>
    </p:spTree>
    <p:extLst>
      <p:ext uri="{BB962C8B-B14F-4D97-AF65-F5344CB8AC3E}">
        <p14:creationId xmlns:p14="http://schemas.microsoft.com/office/powerpoint/2010/main" val="380498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39100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Work-flow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8499593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</a:rPr>
              <a:t>Scraping class: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ysClr val="windowText" lastClr="000000"/>
                </a:solidFill>
              </a:rPr>
              <a:t>Website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ysClr val="windowText" lastClr="000000"/>
                </a:solidFill>
              </a:rPr>
              <a:t>UserAnalysis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err="1">
                <a:solidFill>
                  <a:sysClr val="windowText" lastClr="000000"/>
                </a:solidFill>
              </a:rPr>
              <a:t>UserScraper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F5B66F37-C1B2-4B78-A24C-F6486AFAB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94" t="24438" r="18971" b="22215"/>
          <a:stretch/>
        </p:blipFill>
        <p:spPr>
          <a:xfrm>
            <a:off x="3473270" y="1669548"/>
            <a:ext cx="8715555" cy="4667345"/>
          </a:xfrm>
          <a:prstGeom prst="rect">
            <a:avLst/>
          </a:prstGeom>
        </p:spPr>
      </p:pic>
      <p:sp>
        <p:nvSpPr>
          <p:cNvPr id="18" name="מלבן 17">
            <a:extLst>
              <a:ext uri="{FF2B5EF4-FFF2-40B4-BE49-F238E27FC236}">
                <a16:creationId xmlns:a16="http://schemas.microsoft.com/office/drawing/2014/main" id="{DCC20E76-8D99-43BB-8643-B663D800A25C}"/>
              </a:ext>
            </a:extLst>
          </p:cNvPr>
          <p:cNvSpPr/>
          <p:nvPr/>
        </p:nvSpPr>
        <p:spPr>
          <a:xfrm>
            <a:off x="10101082" y="1669548"/>
            <a:ext cx="1981200" cy="2152745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B381D1EE-A1D3-4A0E-971A-8DFC9242C756}"/>
              </a:ext>
            </a:extLst>
          </p:cNvPr>
          <p:cNvSpPr/>
          <p:nvPr/>
        </p:nvSpPr>
        <p:spPr>
          <a:xfrm>
            <a:off x="5529082" y="4203293"/>
            <a:ext cx="6553200" cy="2057400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E303333A-F929-49DC-8D13-E2CB50E191FE}"/>
              </a:ext>
            </a:extLst>
          </p:cNvPr>
          <p:cNvSpPr/>
          <p:nvPr/>
        </p:nvSpPr>
        <p:spPr>
          <a:xfrm>
            <a:off x="3776482" y="3365093"/>
            <a:ext cx="1524000" cy="304800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715C550F-A9E3-4E80-AB69-B151641A0765}"/>
              </a:ext>
            </a:extLst>
          </p:cNvPr>
          <p:cNvSpPr/>
          <p:nvPr/>
        </p:nvSpPr>
        <p:spPr>
          <a:xfrm>
            <a:off x="5529082" y="1669548"/>
            <a:ext cx="1981200" cy="457200"/>
          </a:xfrm>
          <a:prstGeom prst="rect">
            <a:avLst/>
          </a:prstGeom>
          <a:noFill/>
          <a:ln w="571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מציין מיקום של תאריך 7">
            <a:extLst>
              <a:ext uri="{FF2B5EF4-FFF2-40B4-BE49-F238E27FC236}">
                <a16:creationId xmlns:a16="http://schemas.microsoft.com/office/drawing/2014/main" id="{0C32454D-5F2E-4B1D-85FB-A4484F6C2C34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Work-flow</a:t>
            </a:r>
          </a:p>
        </p:txBody>
      </p:sp>
    </p:spTree>
    <p:extLst>
      <p:ext uri="{BB962C8B-B14F-4D97-AF65-F5344CB8AC3E}">
        <p14:creationId xmlns:p14="http://schemas.microsoft.com/office/powerpoint/2010/main" val="12720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39100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Work-flow 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8499593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ysClr val="windowText" lastClr="000000"/>
                </a:solidFill>
              </a:rPr>
              <a:t>Scraping class: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ysClr val="windowText" lastClr="000000"/>
                </a:solidFill>
              </a:rPr>
              <a:t>Website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ysClr val="windowText" lastClr="000000"/>
                </a:solidFill>
              </a:rPr>
              <a:t>UserAnalysis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ysClr val="windowText" lastClr="000000"/>
                </a:solidFill>
              </a:rPr>
              <a:t>UserScraper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 err="1">
                <a:solidFill>
                  <a:sysClr val="windowText" lastClr="000000"/>
                </a:solidFill>
              </a:rPr>
              <a:t>UserToDB</a:t>
            </a:r>
            <a:endParaRPr lang="en-US" sz="2400" b="1" dirty="0">
              <a:solidFill>
                <a:sysClr val="windowText" lastClr="000000"/>
              </a:solidFill>
            </a:endParaRPr>
          </a:p>
        </p:txBody>
      </p:sp>
      <p:pic>
        <p:nvPicPr>
          <p:cNvPr id="11" name="מציין מיקום תוכן 6">
            <a:extLst>
              <a:ext uri="{FF2B5EF4-FFF2-40B4-BE49-F238E27FC236}">
                <a16:creationId xmlns:a16="http://schemas.microsoft.com/office/drawing/2014/main" id="{E9D1EF7D-2037-4D25-B906-484D542C2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249979" y="1697713"/>
            <a:ext cx="8632537" cy="3984955"/>
          </a:xfrm>
          <a:prstGeom prst="rect">
            <a:avLst/>
          </a:prstGeom>
        </p:spPr>
      </p:pic>
      <p:sp>
        <p:nvSpPr>
          <p:cNvPr id="12" name="מציין מיקום של תאריך 7">
            <a:extLst>
              <a:ext uri="{FF2B5EF4-FFF2-40B4-BE49-F238E27FC236}">
                <a16:creationId xmlns:a16="http://schemas.microsoft.com/office/drawing/2014/main" id="{53987D70-E4C1-4C56-A593-16971E095163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Work-flow</a:t>
            </a:r>
          </a:p>
        </p:txBody>
      </p:sp>
    </p:spTree>
    <p:extLst>
      <p:ext uri="{BB962C8B-B14F-4D97-AF65-F5344CB8AC3E}">
        <p14:creationId xmlns:p14="http://schemas.microsoft.com/office/powerpoint/2010/main" val="174713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2"/>
          <p:cNvSpPr>
            <a:spLocks noGrp="1"/>
          </p:cNvSpPr>
          <p:nvPr>
            <p:ph type="title"/>
          </p:nvPr>
        </p:nvSpPr>
        <p:spPr>
          <a:xfrm>
            <a:off x="203147" y="175393"/>
            <a:ext cx="3910065" cy="1054394"/>
          </a:xfrm>
        </p:spPr>
        <p:txBody>
          <a:bodyPr/>
          <a:lstStyle/>
          <a:p>
            <a:pPr marL="45720" algn="l">
              <a:lnSpc>
                <a:spcPct val="150000"/>
              </a:lnSpc>
            </a:pPr>
            <a:r>
              <a:rPr lang="en-US" dirty="0"/>
              <a:t>Challenges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B887D3-9D3D-4040-B1B4-23DC070FC784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4" name="מציין מיקום תוכן 5"/>
          <p:cNvGraphicFramePr>
            <a:graphicFrameLocks/>
          </p:cNvGraphicFramePr>
          <p:nvPr/>
        </p:nvGraphicFramePr>
        <p:xfrm>
          <a:off x="441978" y="6277302"/>
          <a:ext cx="11442126" cy="4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A6CFEAA-C5BD-4224-9750-948DD2075ED1}"/>
              </a:ext>
            </a:extLst>
          </p:cNvPr>
          <p:cNvSpPr txBox="1"/>
          <p:nvPr/>
        </p:nvSpPr>
        <p:spPr>
          <a:xfrm>
            <a:off x="185637" y="1524000"/>
            <a:ext cx="8499593" cy="170816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Request blockage</a:t>
            </a:r>
            <a:endParaRPr lang="en-US" sz="2400" b="1" dirty="0">
              <a:solidFill>
                <a:sysClr val="windowText" lastClr="000000"/>
              </a:solidFill>
            </a:endParaRP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ysClr val="windowText" lastClr="00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b="1" dirty="0">
              <a:solidFill>
                <a:sysClr val="windowText" lastClr="000000"/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21430E0B-BFD1-47B8-A0F9-E77E7C57D8C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89" t="22216" r="54376" b="55557"/>
          <a:stretch/>
        </p:blipFill>
        <p:spPr>
          <a:xfrm>
            <a:off x="1446212" y="2514600"/>
            <a:ext cx="9296400" cy="3048000"/>
          </a:xfrm>
          <a:prstGeom prst="rect">
            <a:avLst/>
          </a:prstGeom>
        </p:spPr>
      </p:pic>
      <p:sp>
        <p:nvSpPr>
          <p:cNvPr id="7" name="מציין מיקום של תאריך 7">
            <a:extLst>
              <a:ext uri="{FF2B5EF4-FFF2-40B4-BE49-F238E27FC236}">
                <a16:creationId xmlns:a16="http://schemas.microsoft.com/office/drawing/2014/main" id="{A85AD80C-7B31-419C-9FC8-D693ABAD6955}"/>
              </a:ext>
            </a:extLst>
          </p:cNvPr>
          <p:cNvSpPr txBox="1">
            <a:spLocks/>
          </p:cNvSpPr>
          <p:nvPr/>
        </p:nvSpPr>
        <p:spPr>
          <a:xfrm>
            <a:off x="0" y="152400"/>
            <a:ext cx="8609012" cy="1127760"/>
          </a:xfrm>
          <a:prstGeom prst="rect">
            <a:avLst/>
          </a:prstGeom>
          <a:solidFill>
            <a:srgbClr val="1F497D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9575"/>
            <a:r>
              <a:rPr lang="en-US" sz="4000" b="0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9393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רשת">
  <a:themeElements>
    <a:clrScheme name="התאמה אישית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איתי">
      <a:majorFont>
        <a:latin typeface="Heebo"/>
        <a:ea typeface=""/>
        <a:cs typeface="Heebo ExtraBold"/>
      </a:majorFont>
      <a:minorFont>
        <a:latin typeface="Heebo"/>
        <a:ea typeface=""/>
        <a:cs typeface="Heebo"/>
      </a:minorFont>
    </a:fontScheme>
    <a:fmtScheme name="רשת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225253</TotalTime>
  <Words>400</Words>
  <Application>Microsoft Office PowerPoint</Application>
  <PresentationFormat>מותאם אישית</PresentationFormat>
  <Paragraphs>156</Paragraphs>
  <Slides>18</Slides>
  <Notes>18</Notes>
  <HiddenSlides>2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5" baseType="lpstr">
      <vt:lpstr>Wingdings 2</vt:lpstr>
      <vt:lpstr>Heebo</vt:lpstr>
      <vt:lpstr>Arial</vt:lpstr>
      <vt:lpstr>Courier New</vt:lpstr>
      <vt:lpstr>Calibri</vt:lpstr>
      <vt:lpstr>Wingdings</vt:lpstr>
      <vt:lpstr>רשת</vt:lpstr>
      <vt:lpstr>מצגת של PowerPoint‏</vt:lpstr>
      <vt:lpstr>מצגת של PowerPoint‏</vt:lpstr>
      <vt:lpstr>Project topic</vt:lpstr>
      <vt:lpstr>מצגת של PowerPoint‏</vt:lpstr>
      <vt:lpstr>Goals</vt:lpstr>
      <vt:lpstr>Work-flow </vt:lpstr>
      <vt:lpstr>Work-flow </vt:lpstr>
      <vt:lpstr>Work-flow 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Insights</vt:lpstr>
      <vt:lpstr>       Great start, but..</vt:lpstr>
      <vt:lpstr>Upcoming features</vt:lpstr>
    </vt:vector>
  </TitlesOfParts>
  <Company>Zerto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איתי חנן</dc:creator>
  <cp:lastModifiedBy>inbar shirizly</cp:lastModifiedBy>
  <cp:revision>1650</cp:revision>
  <cp:lastPrinted>2019-06-19T14:09:28Z</cp:lastPrinted>
  <dcterms:created xsi:type="dcterms:W3CDTF">2017-03-02T06:43:41Z</dcterms:created>
  <dcterms:modified xsi:type="dcterms:W3CDTF">2020-08-02T10:57:54Z</dcterms:modified>
</cp:coreProperties>
</file>